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256" r:id="rId2"/>
    <p:sldId id="495" r:id="rId3"/>
    <p:sldId id="508" r:id="rId4"/>
    <p:sldId id="509" r:id="rId5"/>
    <p:sldId id="477" r:id="rId6"/>
    <p:sldId id="510" r:id="rId7"/>
    <p:sldId id="511" r:id="rId8"/>
  </p:sldIdLst>
  <p:sldSz cx="9144000" cy="6858000" type="screen4x3"/>
  <p:notesSz cx="7315200" cy="9601200"/>
  <p:custShowLst>
    <p:custShow name="Custom Show 1" id="0">
      <p:sldLst>
        <p:sld r:id="rId2"/>
        <p:sld r:id="rId6"/>
        <p:sld r:id="rId3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6600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00" autoAdjust="0"/>
    <p:restoredTop sz="94434" autoAdjust="0"/>
  </p:normalViewPr>
  <p:slideViewPr>
    <p:cSldViewPr>
      <p:cViewPr varScale="1">
        <p:scale>
          <a:sx n="81" d="100"/>
          <a:sy n="81" d="100"/>
        </p:scale>
        <p:origin x="96" y="21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C4D15B6-A5C6-4680-B473-9CBB2BB4B14D}" type="datetimeFigureOut">
              <a:rPr lang="en-US" smtClean="0"/>
              <a:pPr/>
              <a:t>1/12/2016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5F794F4-AF08-42E9-9060-D5F7EA4C200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71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794F4-AF08-42E9-9060-D5F7EA4C2001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969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794F4-AF08-42E9-9060-D5F7EA4C200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415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794F4-AF08-42E9-9060-D5F7EA4C200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312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794F4-AF08-42E9-9060-D5F7EA4C200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20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794F4-AF08-42E9-9060-D5F7EA4C200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9549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794F4-AF08-42E9-9060-D5F7EA4C200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36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F794F4-AF08-42E9-9060-D5F7EA4C200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02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D9EFB-E0D4-4395-AFC6-11037480CA7A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F1D36-53B4-4A5D-9963-92083181B1E0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0C130-48E8-4096-9352-ADF4B82FAF7B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01127-1BAC-4387-B6BF-FB8714BB6B07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C6921F-54FE-4DA8-8E13-F3F0749196ED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9416E-9EEC-4CC8-88AA-3F945B398377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240C8-9BD2-4DB9-B38A-E7F6D223B170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702E1-F6B1-4883-8E1A-C9D3974F6D1A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07A099-95A7-4A1B-B08B-A3F90E0EB5D3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70889-8DFC-4B12-8126-6B9704C2568C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FFF95-CB65-449B-876C-26BD1813DD40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C5B44-4C08-4A7E-87C1-6977EA33DE9A}" type="datetime1">
              <a:rPr lang="en-US" smtClean="0"/>
              <a:pPr/>
              <a:t>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 dirty="0" smtClean="0"/>
              <a:t>Distributed Systems (H.-A. Jacobsen)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42F13-D41B-4256-B377-DE342DD594B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000" b="1" kern="1200">
          <a:solidFill>
            <a:srgbClr val="0070C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04664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/>
              <a:t>Dynamic Scalable View Maintenance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592" y="1988840"/>
            <a:ext cx="7632848" cy="2304256"/>
          </a:xfrm>
        </p:spPr>
        <p:txBody>
          <a:bodyPr/>
          <a:lstStyle/>
          <a:p>
            <a:pPr algn="l"/>
            <a:r>
              <a:rPr lang="en-US" sz="2600" dirty="0" smtClean="0">
                <a:solidFill>
                  <a:schemeClr val="tx1"/>
                </a:solidFill>
              </a:rPr>
              <a:t>Jan Adler, Martin </a:t>
            </a:r>
            <a:r>
              <a:rPr lang="en-US" sz="2600" dirty="0" err="1" smtClean="0">
                <a:solidFill>
                  <a:schemeClr val="tx1"/>
                </a:solidFill>
              </a:rPr>
              <a:t>Jergler</a:t>
            </a:r>
            <a:r>
              <a:rPr lang="en-US" sz="2600" dirty="0" smtClean="0">
                <a:solidFill>
                  <a:schemeClr val="tx1"/>
                </a:solidFill>
              </a:rPr>
              <a:t>, Hans-Arno Jacobsen</a:t>
            </a:r>
          </a:p>
          <a:p>
            <a:pPr algn="l"/>
            <a:r>
              <a:rPr lang="en-US" sz="2600" dirty="0" smtClean="0"/>
              <a:t>Application &amp; Middleware Systems Research Group</a:t>
            </a:r>
          </a:p>
          <a:p>
            <a:pPr algn="l">
              <a:lnSpc>
                <a:spcPct val="80000"/>
              </a:lnSpc>
            </a:pPr>
            <a:r>
              <a:rPr lang="en-US" sz="2600" dirty="0" smtClean="0"/>
              <a:t>Prof. Hans-Arno Jacobsen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Rectangle 37"/>
          <p:cNvSpPr>
            <a:spLocks noChangeArrowheads="1"/>
          </p:cNvSpPr>
          <p:nvPr/>
        </p:nvSpPr>
        <p:spPr bwMode="auto">
          <a:xfrm>
            <a:off x="6084168" y="3894841"/>
            <a:ext cx="2569220" cy="213890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0" name="Rectangle 37"/>
          <p:cNvSpPr>
            <a:spLocks noChangeArrowheads="1"/>
          </p:cNvSpPr>
          <p:nvPr/>
        </p:nvSpPr>
        <p:spPr bwMode="auto">
          <a:xfrm>
            <a:off x="4878107" y="3890371"/>
            <a:ext cx="1206061" cy="214337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3" name="Rectangle 37"/>
          <p:cNvSpPr>
            <a:spLocks noChangeArrowheads="1"/>
          </p:cNvSpPr>
          <p:nvPr/>
        </p:nvSpPr>
        <p:spPr bwMode="auto">
          <a:xfrm>
            <a:off x="3203361" y="3894841"/>
            <a:ext cx="1674746" cy="213890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7" name="Rectangle 37"/>
          <p:cNvSpPr>
            <a:spLocks noChangeArrowheads="1"/>
          </p:cNvSpPr>
          <p:nvPr/>
        </p:nvSpPr>
        <p:spPr bwMode="auto">
          <a:xfrm>
            <a:off x="694677" y="3904639"/>
            <a:ext cx="2513790" cy="2129103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1600" dirty="0" smtClean="0">
                <a:solidFill>
                  <a:schemeClr val="tx1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VMS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1" name="Group 3"/>
          <p:cNvGrpSpPr>
            <a:grpSpLocks noChangeAspect="1"/>
          </p:cNvGrpSpPr>
          <p:nvPr/>
        </p:nvGrpSpPr>
        <p:grpSpPr bwMode="auto">
          <a:xfrm>
            <a:off x="423493" y="782412"/>
            <a:ext cx="8229895" cy="5775324"/>
            <a:chOff x="1398" y="3929"/>
            <a:chExt cx="12962" cy="9094"/>
          </a:xfrm>
        </p:grpSpPr>
        <p:sp>
          <p:nvSpPr>
            <p:cNvPr id="16" name="Rectangle 37"/>
            <p:cNvSpPr>
              <a:spLocks noChangeArrowheads="1"/>
            </p:cNvSpPr>
            <p:nvPr/>
          </p:nvSpPr>
          <p:spPr bwMode="auto">
            <a:xfrm>
              <a:off x="1825" y="5400"/>
              <a:ext cx="12535" cy="3446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sz="16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KV-Store</a:t>
              </a:r>
              <a:endPara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" name="AutoShape 38"/>
            <p:cNvSpPr>
              <a:spLocks noChangeAspect="1" noChangeArrowheads="1" noTextEdit="1"/>
            </p:cNvSpPr>
            <p:nvPr/>
          </p:nvSpPr>
          <p:spPr bwMode="auto">
            <a:xfrm>
              <a:off x="1398" y="3929"/>
              <a:ext cx="8456" cy="90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8" name="Rectangle 36"/>
            <p:cNvSpPr>
              <a:spLocks noChangeArrowheads="1"/>
            </p:cNvSpPr>
            <p:nvPr/>
          </p:nvSpPr>
          <p:spPr bwMode="auto">
            <a:xfrm>
              <a:off x="2119" y="6083"/>
              <a:ext cx="2731" cy="2354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Node 1</a:t>
              </a:r>
              <a:endParaRPr kumimoji="0" lang="de-DE" altLang="de-DE" sz="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" name="Rectangle 9"/>
            <p:cNvSpPr>
              <a:spLocks noChangeArrowheads="1"/>
            </p:cNvSpPr>
            <p:nvPr/>
          </p:nvSpPr>
          <p:spPr bwMode="auto">
            <a:xfrm>
              <a:off x="4953" y="4998"/>
              <a:ext cx="5829" cy="551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de-DE" altLang="de-DE" sz="14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API</a:t>
              </a:r>
              <a:endParaRPr kumimoji="0" lang="de-DE" altLang="de-DE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cxnSp>
        <p:nvCxnSpPr>
          <p:cNvPr id="99" name="AutoShape 18"/>
          <p:cNvCxnSpPr>
            <a:cxnSpLocks noChangeShapeType="1"/>
          </p:cNvCxnSpPr>
          <p:nvPr/>
        </p:nvCxnSpPr>
        <p:spPr bwMode="auto">
          <a:xfrm flipH="1">
            <a:off x="6455316" y="2818618"/>
            <a:ext cx="197774" cy="0"/>
          </a:xfrm>
          <a:prstGeom prst="straightConnector1">
            <a:avLst/>
          </a:prstGeom>
          <a:noFill/>
          <a:ln w="28575">
            <a:solidFill>
              <a:srgbClr val="000000"/>
            </a:solidFill>
            <a:prstDash val="sysDot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7" name="Rectangle 9"/>
          <p:cNvSpPr>
            <a:spLocks noChangeArrowheads="1"/>
          </p:cNvSpPr>
          <p:nvPr/>
        </p:nvSpPr>
        <p:spPr bwMode="auto">
          <a:xfrm>
            <a:off x="675624" y="429960"/>
            <a:ext cx="810280" cy="28203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Query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1" name="Rectangle 40"/>
          <p:cNvSpPr>
            <a:spLocks noChangeArrowheads="1"/>
          </p:cNvSpPr>
          <p:nvPr/>
        </p:nvSpPr>
        <p:spPr bwMode="auto">
          <a:xfrm>
            <a:off x="838692" y="5193401"/>
            <a:ext cx="701121" cy="58935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vert="horz" wrap="square" lIns="91440" tIns="0" rIns="91440" bIns="45720" anchor="t" anchorCtr="0" upright="1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e-DE" sz="1100" dirty="0" smtClean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View manager</a:t>
            </a:r>
            <a:endParaRPr lang="de-DE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2" name="Rectangle 41"/>
          <p:cNvSpPr>
            <a:spLocks noChangeArrowheads="1"/>
          </p:cNvSpPr>
          <p:nvPr/>
        </p:nvSpPr>
        <p:spPr bwMode="auto">
          <a:xfrm>
            <a:off x="1609187" y="5184410"/>
            <a:ext cx="701121" cy="58935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vert="horz" wrap="square" lIns="91440" tIns="0" rIns="91440" bIns="45720" anchor="t" anchorCtr="0" upright="1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e-DE" sz="1100" dirty="0" smtClean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View manager</a:t>
            </a:r>
            <a:endParaRPr lang="de-DE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3" name="Rectangle 42"/>
          <p:cNvSpPr>
            <a:spLocks noChangeArrowheads="1"/>
          </p:cNvSpPr>
          <p:nvPr/>
        </p:nvSpPr>
        <p:spPr bwMode="auto">
          <a:xfrm>
            <a:off x="2388759" y="5184410"/>
            <a:ext cx="701121" cy="58935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vert="horz" wrap="square" lIns="91440" tIns="0" rIns="91440" bIns="45720" anchor="t" anchorCtr="0" upright="1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e-DE" sz="1100" dirty="0" smtClean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View manager</a:t>
            </a:r>
            <a:endParaRPr lang="de-DE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4" name="Rectangle 43"/>
          <p:cNvSpPr>
            <a:spLocks noChangeArrowheads="1"/>
          </p:cNvSpPr>
          <p:nvPr/>
        </p:nvSpPr>
        <p:spPr bwMode="auto">
          <a:xfrm>
            <a:off x="3286964" y="5184821"/>
            <a:ext cx="701121" cy="58935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vert="horz" wrap="square" lIns="91440" tIns="0" rIns="91440" bIns="45720" anchor="t" anchorCtr="0" upright="1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e-DE" sz="1100" dirty="0" smtClean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View manager</a:t>
            </a:r>
            <a:endParaRPr lang="de-DE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5" name="Rectangle 44"/>
          <p:cNvSpPr>
            <a:spLocks noChangeArrowheads="1"/>
          </p:cNvSpPr>
          <p:nvPr/>
        </p:nvSpPr>
        <p:spPr bwMode="auto">
          <a:xfrm>
            <a:off x="4057772" y="5193401"/>
            <a:ext cx="701121" cy="58935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vert="horz" wrap="square" lIns="91440" tIns="0" rIns="91440" bIns="45720" anchor="t" anchorCtr="0" upright="1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e-DE" sz="1100" dirty="0" smtClean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View manager</a:t>
            </a:r>
            <a:endParaRPr lang="de-DE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6" name="Rectangle 45"/>
          <p:cNvSpPr>
            <a:spLocks noChangeArrowheads="1"/>
          </p:cNvSpPr>
          <p:nvPr/>
        </p:nvSpPr>
        <p:spPr bwMode="auto">
          <a:xfrm>
            <a:off x="5166193" y="5191690"/>
            <a:ext cx="701121" cy="58935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vert="horz" wrap="square" lIns="91440" tIns="0" rIns="91440" bIns="45720" anchor="t" anchorCtr="0" upright="1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e-DE" sz="1100" dirty="0" smtClean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View manager</a:t>
            </a:r>
            <a:endParaRPr lang="de-DE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157" name="Group 156"/>
          <p:cNvGrpSpPr/>
          <p:nvPr/>
        </p:nvGrpSpPr>
        <p:grpSpPr>
          <a:xfrm>
            <a:off x="1368877" y="4315602"/>
            <a:ext cx="1041400" cy="782955"/>
            <a:chOff x="1544376" y="4680598"/>
            <a:chExt cx="1041400" cy="782955"/>
          </a:xfrm>
        </p:grpSpPr>
        <p:sp>
          <p:nvSpPr>
            <p:cNvPr id="119" name="Oval 118"/>
            <p:cNvSpPr>
              <a:spLocks noChangeArrowheads="1"/>
            </p:cNvSpPr>
            <p:nvPr/>
          </p:nvSpPr>
          <p:spPr bwMode="auto">
            <a:xfrm>
              <a:off x="1793931" y="4680598"/>
              <a:ext cx="608965" cy="608965"/>
            </a:xfrm>
            <a:prstGeom prst="ellipse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sp>
          <p:nvSpPr>
            <p:cNvPr id="120" name="Oval 119"/>
            <p:cNvSpPr>
              <a:spLocks noChangeArrowheads="1"/>
            </p:cNvSpPr>
            <p:nvPr/>
          </p:nvSpPr>
          <p:spPr bwMode="auto">
            <a:xfrm>
              <a:off x="2287961" y="4726953"/>
              <a:ext cx="90805" cy="97790"/>
            </a:xfrm>
            <a:prstGeom prst="ellipse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sp>
          <p:nvSpPr>
            <p:cNvPr id="121" name="Oval 120"/>
            <p:cNvSpPr>
              <a:spLocks noChangeArrowheads="1"/>
            </p:cNvSpPr>
            <p:nvPr/>
          </p:nvSpPr>
          <p:spPr bwMode="auto">
            <a:xfrm>
              <a:off x="1800281" y="5102238"/>
              <a:ext cx="90805" cy="97790"/>
            </a:xfrm>
            <a:prstGeom prst="ellipse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sp>
          <p:nvSpPr>
            <p:cNvPr id="124" name="Oval 123"/>
            <p:cNvSpPr>
              <a:spLocks noChangeArrowheads="1"/>
            </p:cNvSpPr>
            <p:nvPr/>
          </p:nvSpPr>
          <p:spPr bwMode="auto">
            <a:xfrm>
              <a:off x="1824411" y="4726953"/>
              <a:ext cx="90805" cy="97790"/>
            </a:xfrm>
            <a:prstGeom prst="ellipse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cxnSp>
          <p:nvCxnSpPr>
            <p:cNvPr id="127" name="AutoShape 18"/>
            <p:cNvCxnSpPr>
              <a:cxnSpLocks noChangeShapeType="1"/>
            </p:cNvCxnSpPr>
            <p:nvPr/>
          </p:nvCxnSpPr>
          <p:spPr bwMode="auto">
            <a:xfrm flipV="1">
              <a:off x="1544376" y="5241303"/>
              <a:ext cx="365760" cy="120650"/>
            </a:xfrm>
            <a:prstGeom prst="straightConnector1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8" name="AutoShape 18"/>
            <p:cNvCxnSpPr>
              <a:cxnSpLocks noChangeShapeType="1"/>
            </p:cNvCxnSpPr>
            <p:nvPr/>
          </p:nvCxnSpPr>
          <p:spPr bwMode="auto">
            <a:xfrm flipH="1" flipV="1">
              <a:off x="2300661" y="5227968"/>
              <a:ext cx="285115" cy="163830"/>
            </a:xfrm>
            <a:prstGeom prst="straightConnector1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29" name="AutoShape 18"/>
            <p:cNvCxnSpPr>
              <a:cxnSpLocks noChangeShapeType="1"/>
            </p:cNvCxnSpPr>
            <p:nvPr/>
          </p:nvCxnSpPr>
          <p:spPr bwMode="auto">
            <a:xfrm flipH="1" flipV="1">
              <a:off x="2089206" y="5278133"/>
              <a:ext cx="6985" cy="185420"/>
            </a:xfrm>
            <a:prstGeom prst="straightConnector1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0" name="Rectangle 129"/>
            <p:cNvSpPr>
              <a:spLocks noChangeArrowheads="1"/>
            </p:cNvSpPr>
            <p:nvPr/>
          </p:nvSpPr>
          <p:spPr bwMode="auto">
            <a:xfrm>
              <a:off x="1884811" y="4694009"/>
              <a:ext cx="492125" cy="5092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hash</a:t>
              </a:r>
              <a:b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</a:br>
              <a: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ring</a:t>
              </a:r>
              <a:endParaRPr lang="de-DE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grpSp>
        <p:nvGrpSpPr>
          <p:cNvPr id="158" name="Group 157"/>
          <p:cNvGrpSpPr/>
          <p:nvPr/>
        </p:nvGrpSpPr>
        <p:grpSpPr>
          <a:xfrm>
            <a:off x="3399096" y="4350858"/>
            <a:ext cx="1041400" cy="711200"/>
            <a:chOff x="1544376" y="4680598"/>
            <a:chExt cx="1041400" cy="711200"/>
          </a:xfrm>
        </p:grpSpPr>
        <p:sp>
          <p:nvSpPr>
            <p:cNvPr id="159" name="Oval 158"/>
            <p:cNvSpPr>
              <a:spLocks noChangeArrowheads="1"/>
            </p:cNvSpPr>
            <p:nvPr/>
          </p:nvSpPr>
          <p:spPr bwMode="auto">
            <a:xfrm>
              <a:off x="1793931" y="4680598"/>
              <a:ext cx="608965" cy="608965"/>
            </a:xfrm>
            <a:prstGeom prst="ellipse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sp>
          <p:nvSpPr>
            <p:cNvPr id="160" name="Oval 159"/>
            <p:cNvSpPr>
              <a:spLocks noChangeArrowheads="1"/>
            </p:cNvSpPr>
            <p:nvPr/>
          </p:nvSpPr>
          <p:spPr bwMode="auto">
            <a:xfrm>
              <a:off x="2287961" y="4726953"/>
              <a:ext cx="90805" cy="97790"/>
            </a:xfrm>
            <a:prstGeom prst="ellipse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sp>
          <p:nvSpPr>
            <p:cNvPr id="161" name="Oval 160"/>
            <p:cNvSpPr>
              <a:spLocks noChangeArrowheads="1"/>
            </p:cNvSpPr>
            <p:nvPr/>
          </p:nvSpPr>
          <p:spPr bwMode="auto">
            <a:xfrm>
              <a:off x="1800281" y="5102238"/>
              <a:ext cx="90805" cy="97790"/>
            </a:xfrm>
            <a:prstGeom prst="ellipse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cxnSp>
          <p:nvCxnSpPr>
            <p:cNvPr id="163" name="AutoShape 18"/>
            <p:cNvCxnSpPr>
              <a:cxnSpLocks noChangeShapeType="1"/>
            </p:cNvCxnSpPr>
            <p:nvPr/>
          </p:nvCxnSpPr>
          <p:spPr bwMode="auto">
            <a:xfrm flipV="1">
              <a:off x="1544376" y="5241303"/>
              <a:ext cx="365760" cy="120650"/>
            </a:xfrm>
            <a:prstGeom prst="straightConnector1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4" name="AutoShape 18"/>
            <p:cNvCxnSpPr>
              <a:cxnSpLocks noChangeShapeType="1"/>
            </p:cNvCxnSpPr>
            <p:nvPr/>
          </p:nvCxnSpPr>
          <p:spPr bwMode="auto">
            <a:xfrm flipH="1" flipV="1">
              <a:off x="2300661" y="5227968"/>
              <a:ext cx="285115" cy="163830"/>
            </a:xfrm>
            <a:prstGeom prst="straightConnector1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66" name="Rectangle 165"/>
            <p:cNvSpPr>
              <a:spLocks noChangeArrowheads="1"/>
            </p:cNvSpPr>
            <p:nvPr/>
          </p:nvSpPr>
          <p:spPr bwMode="auto">
            <a:xfrm>
              <a:off x="1884811" y="4694009"/>
              <a:ext cx="492125" cy="5092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hash</a:t>
              </a:r>
              <a:b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</a:br>
              <a: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ring</a:t>
              </a:r>
              <a:endParaRPr lang="de-DE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5212270" y="4350858"/>
            <a:ext cx="608965" cy="782955"/>
            <a:chOff x="1793931" y="4680598"/>
            <a:chExt cx="608965" cy="782955"/>
          </a:xfrm>
        </p:grpSpPr>
        <p:sp>
          <p:nvSpPr>
            <p:cNvPr id="182" name="Oval 181"/>
            <p:cNvSpPr>
              <a:spLocks noChangeArrowheads="1"/>
            </p:cNvSpPr>
            <p:nvPr/>
          </p:nvSpPr>
          <p:spPr bwMode="auto">
            <a:xfrm>
              <a:off x="1793931" y="4680598"/>
              <a:ext cx="608965" cy="608965"/>
            </a:xfrm>
            <a:prstGeom prst="ellipse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sp>
          <p:nvSpPr>
            <p:cNvPr id="184" name="Oval 183"/>
            <p:cNvSpPr>
              <a:spLocks noChangeArrowheads="1"/>
            </p:cNvSpPr>
            <p:nvPr/>
          </p:nvSpPr>
          <p:spPr bwMode="auto">
            <a:xfrm>
              <a:off x="1800281" y="5102238"/>
              <a:ext cx="90805" cy="97790"/>
            </a:xfrm>
            <a:prstGeom prst="ellipse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cxnSp>
          <p:nvCxnSpPr>
            <p:cNvPr id="188" name="AutoShape 18"/>
            <p:cNvCxnSpPr>
              <a:cxnSpLocks noChangeShapeType="1"/>
            </p:cNvCxnSpPr>
            <p:nvPr/>
          </p:nvCxnSpPr>
          <p:spPr bwMode="auto">
            <a:xfrm flipH="1" flipV="1">
              <a:off x="2089206" y="5278133"/>
              <a:ext cx="6985" cy="185420"/>
            </a:xfrm>
            <a:prstGeom prst="straightConnector1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9" name="Rectangle 188"/>
            <p:cNvSpPr>
              <a:spLocks noChangeArrowheads="1"/>
            </p:cNvSpPr>
            <p:nvPr/>
          </p:nvSpPr>
          <p:spPr bwMode="auto">
            <a:xfrm>
              <a:off x="1884811" y="4694009"/>
              <a:ext cx="492125" cy="5092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hash</a:t>
              </a:r>
              <a:b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</a:br>
              <a: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ring</a:t>
              </a:r>
              <a:endParaRPr lang="de-DE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84" name="Rectangle 36"/>
          <p:cNvSpPr>
            <a:spLocks noChangeArrowheads="1"/>
          </p:cNvSpPr>
          <p:nvPr/>
        </p:nvSpPr>
        <p:spPr bwMode="auto">
          <a:xfrm>
            <a:off x="2760847" y="2153533"/>
            <a:ext cx="1733980" cy="149495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 2</a:t>
            </a:r>
            <a:endParaRPr kumimoji="0" lang="de-DE" altLang="de-DE" sz="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3" name="Rectangle 36"/>
          <p:cNvSpPr>
            <a:spLocks noChangeArrowheads="1"/>
          </p:cNvSpPr>
          <p:nvPr/>
        </p:nvSpPr>
        <p:spPr bwMode="auto">
          <a:xfrm>
            <a:off x="4647507" y="2162358"/>
            <a:ext cx="1733980" cy="149495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 3</a:t>
            </a:r>
            <a:endParaRPr kumimoji="0" lang="de-DE" altLang="de-DE" sz="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4" name="Rectangle 36"/>
          <p:cNvSpPr>
            <a:spLocks noChangeArrowheads="1"/>
          </p:cNvSpPr>
          <p:nvPr/>
        </p:nvSpPr>
        <p:spPr bwMode="auto">
          <a:xfrm>
            <a:off x="6737560" y="2171424"/>
            <a:ext cx="1733980" cy="149495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Node </a:t>
            </a:r>
            <a:r>
              <a:rPr lang="de-DE" altLang="de-DE" sz="16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endParaRPr kumimoji="0" lang="de-DE" altLang="de-DE" sz="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3" name="Rectangle 122"/>
          <p:cNvSpPr>
            <a:spLocks noChangeArrowheads="1"/>
          </p:cNvSpPr>
          <p:nvPr/>
        </p:nvSpPr>
        <p:spPr bwMode="auto">
          <a:xfrm>
            <a:off x="6299442" y="5191639"/>
            <a:ext cx="701121" cy="58935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vert="horz" wrap="square" lIns="91440" tIns="0" rIns="91440" bIns="45720" anchor="t" anchorCtr="0" upright="1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e-DE" sz="1100" dirty="0" smtClean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View manager</a:t>
            </a:r>
            <a:endParaRPr lang="de-DE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25" name="Rectangle 124"/>
          <p:cNvSpPr>
            <a:spLocks noChangeArrowheads="1"/>
          </p:cNvSpPr>
          <p:nvPr/>
        </p:nvSpPr>
        <p:spPr bwMode="auto">
          <a:xfrm>
            <a:off x="7069937" y="5182648"/>
            <a:ext cx="701121" cy="58935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vert="horz" wrap="square" lIns="91440" tIns="0" rIns="91440" bIns="45720" anchor="t" anchorCtr="0" upright="1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e-DE" sz="1100" dirty="0" smtClean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View manager</a:t>
            </a:r>
            <a:endParaRPr lang="de-DE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26" name="Rectangle 125"/>
          <p:cNvSpPr>
            <a:spLocks noChangeArrowheads="1"/>
          </p:cNvSpPr>
          <p:nvPr/>
        </p:nvSpPr>
        <p:spPr bwMode="auto">
          <a:xfrm>
            <a:off x="7849509" y="5182648"/>
            <a:ext cx="701121" cy="589359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vert="horz" wrap="square" lIns="91440" tIns="0" rIns="91440" bIns="45720" anchor="t" anchorCtr="0" upright="1"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de-DE" sz="1100" dirty="0" smtClean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View manager</a:t>
            </a:r>
            <a:endParaRPr lang="de-DE" sz="12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6829627" y="4313840"/>
            <a:ext cx="1041400" cy="782955"/>
            <a:chOff x="1544376" y="4680598"/>
            <a:chExt cx="1041400" cy="782955"/>
          </a:xfrm>
        </p:grpSpPr>
        <p:sp>
          <p:nvSpPr>
            <p:cNvPr id="132" name="Oval 131"/>
            <p:cNvSpPr>
              <a:spLocks noChangeArrowheads="1"/>
            </p:cNvSpPr>
            <p:nvPr/>
          </p:nvSpPr>
          <p:spPr bwMode="auto">
            <a:xfrm>
              <a:off x="1793931" y="4680598"/>
              <a:ext cx="608965" cy="608965"/>
            </a:xfrm>
            <a:prstGeom prst="ellipse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sp>
          <p:nvSpPr>
            <p:cNvPr id="133" name="Oval 132"/>
            <p:cNvSpPr>
              <a:spLocks noChangeArrowheads="1"/>
            </p:cNvSpPr>
            <p:nvPr/>
          </p:nvSpPr>
          <p:spPr bwMode="auto">
            <a:xfrm>
              <a:off x="2287961" y="4726953"/>
              <a:ext cx="90805" cy="97790"/>
            </a:xfrm>
            <a:prstGeom prst="ellipse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sp>
          <p:nvSpPr>
            <p:cNvPr id="134" name="Oval 133"/>
            <p:cNvSpPr>
              <a:spLocks noChangeArrowheads="1"/>
            </p:cNvSpPr>
            <p:nvPr/>
          </p:nvSpPr>
          <p:spPr bwMode="auto">
            <a:xfrm>
              <a:off x="1800281" y="5102238"/>
              <a:ext cx="90805" cy="97790"/>
            </a:xfrm>
            <a:prstGeom prst="ellipse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sp>
          <p:nvSpPr>
            <p:cNvPr id="135" name="Oval 134"/>
            <p:cNvSpPr>
              <a:spLocks noChangeArrowheads="1"/>
            </p:cNvSpPr>
            <p:nvPr/>
          </p:nvSpPr>
          <p:spPr bwMode="auto">
            <a:xfrm>
              <a:off x="1824411" y="4726953"/>
              <a:ext cx="90805" cy="97790"/>
            </a:xfrm>
            <a:prstGeom prst="ellipse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de-DE"/>
            </a:p>
          </p:txBody>
        </p:sp>
        <p:cxnSp>
          <p:nvCxnSpPr>
            <p:cNvPr id="136" name="AutoShape 18"/>
            <p:cNvCxnSpPr>
              <a:cxnSpLocks noChangeShapeType="1"/>
            </p:cNvCxnSpPr>
            <p:nvPr/>
          </p:nvCxnSpPr>
          <p:spPr bwMode="auto">
            <a:xfrm flipV="1">
              <a:off x="1544376" y="5241303"/>
              <a:ext cx="365760" cy="120650"/>
            </a:xfrm>
            <a:prstGeom prst="straightConnector1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7" name="AutoShape 18"/>
            <p:cNvCxnSpPr>
              <a:cxnSpLocks noChangeShapeType="1"/>
            </p:cNvCxnSpPr>
            <p:nvPr/>
          </p:nvCxnSpPr>
          <p:spPr bwMode="auto">
            <a:xfrm flipH="1" flipV="1">
              <a:off x="2300661" y="5227968"/>
              <a:ext cx="285115" cy="163830"/>
            </a:xfrm>
            <a:prstGeom prst="straightConnector1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38" name="AutoShape 18"/>
            <p:cNvCxnSpPr>
              <a:cxnSpLocks noChangeShapeType="1"/>
            </p:cNvCxnSpPr>
            <p:nvPr/>
          </p:nvCxnSpPr>
          <p:spPr bwMode="auto">
            <a:xfrm flipH="1" flipV="1">
              <a:off x="2089206" y="5278133"/>
              <a:ext cx="6985" cy="185420"/>
            </a:xfrm>
            <a:prstGeom prst="straightConnector1">
              <a:avLst/>
            </a:prstGeom>
            <a:noFill/>
            <a:ln w="28575">
              <a:solidFill>
                <a:schemeClr val="tx1">
                  <a:lumMod val="95000"/>
                  <a:lumOff val="5000"/>
                </a:schemeClr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9" name="Rectangle 138"/>
            <p:cNvSpPr>
              <a:spLocks noChangeArrowheads="1"/>
            </p:cNvSpPr>
            <p:nvPr/>
          </p:nvSpPr>
          <p:spPr bwMode="auto">
            <a:xfrm>
              <a:off x="1884811" y="4694009"/>
              <a:ext cx="492125" cy="5092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>
                <a:lnSpc>
                  <a:spcPct val="115000"/>
                </a:lnSpc>
                <a:spcAft>
                  <a:spcPts val="1000"/>
                </a:spcAft>
              </a:pPr>
              <a: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hash</a:t>
              </a:r>
              <a:b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</a:br>
              <a:r>
                <a:rPr lang="de-DE" sz="1100" dirty="0">
                  <a:effectLst/>
                  <a:latin typeface="Calibri" panose="020F0502020204030204" pitchFamily="34" charset="0"/>
                  <a:ea typeface="Calibri" panose="020F0502020204030204" pitchFamily="34" charset="0"/>
                </a:rPr>
                <a:t>ring</a:t>
              </a:r>
              <a:endParaRPr lang="de-DE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141" name="Rectangle 24"/>
          <p:cNvSpPr>
            <a:spLocks noChangeArrowheads="1"/>
          </p:cNvSpPr>
          <p:nvPr/>
        </p:nvSpPr>
        <p:spPr bwMode="auto">
          <a:xfrm>
            <a:off x="1282679" y="2572424"/>
            <a:ext cx="6952427" cy="37429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Basetable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42" name="Straight Connector 141"/>
          <p:cNvCxnSpPr/>
          <p:nvPr/>
        </p:nvCxnSpPr>
        <p:spPr>
          <a:xfrm>
            <a:off x="2680651" y="2450905"/>
            <a:ext cx="0" cy="620859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4583108" y="2450905"/>
            <a:ext cx="0" cy="620859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>
            <a:off x="6527324" y="2450905"/>
            <a:ext cx="0" cy="620859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7" name="Rechteck 41"/>
              <p:cNvSpPr/>
              <p:nvPr/>
            </p:nvSpPr>
            <p:spPr>
              <a:xfrm>
                <a:off x="638427" y="797849"/>
                <a:ext cx="1917349" cy="816206"/>
              </a:xfrm>
              <a:prstGeom prst="rect">
                <a:avLst/>
              </a:prstGeom>
            </p:spPr>
            <p:txBody>
              <a:bodyPr wrap="square">
                <a:noAutofit/>
              </a:bodyPr>
              <a:lstStyle/>
              <a:p>
                <a:pPr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0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𝑉𝑖𝑒𝑤𝑡𝑎𝑏𝑙𝑒</m:t>
                      </m:r>
                      <m:r>
                        <a:rPr lang="de-DE" sz="10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</m:oMath>
                  </m:oMathPara>
                </a14:m>
                <a:endParaRPr lang="de-DE" sz="1000" b="0" i="1" dirty="0" smtClean="0">
                  <a:solidFill>
                    <a:srgbClr val="000000"/>
                  </a:solidFill>
                  <a:latin typeface="Cambria Math" panose="020405030504060302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000" b="1" i="0" kern="120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𝐒𝐄𝐋𝐄𝐂𝐓</m:t>
                      </m:r>
                      <m:r>
                        <a:rPr lang="de-DE" sz="1000" b="0" i="1" kern="1200" smtClean="0">
                          <a:solidFill>
                            <a:schemeClr val="accent2">
                              <a:lumMod val="75000"/>
                            </a:schemeClr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de-DE" sz="1000" b="0" i="1" kern="120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𝑆𝑢𝑚</m:t>
                      </m:r>
                      <m:d>
                        <m:dPr>
                          <m:ctrlPr>
                            <a:rPr lang="de-DE" sz="1000" b="0" i="1" kern="120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de-DE" sz="1000" b="0" i="1" kern="120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𝑐</m:t>
                          </m:r>
                          <m:r>
                            <a:rPr lang="de-DE" sz="1000" b="0" i="1" kern="120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e>
                      </m:d>
                      <m:r>
                        <a:rPr lang="de-DE" sz="1000" b="0" i="1" kern="1200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  <m:oMath xmlns:m="http://schemas.openxmlformats.org/officeDocument/2006/math">
                      <m:r>
                        <a:rPr lang="de-DE" sz="1000" b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𝐅𝐑𝐎𝐌</m:t>
                      </m:r>
                      <m:r>
                        <a:rPr lang="de-DE" sz="1000" i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de-DE" sz="1000" b="0" i="1" smtClean="0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𝐵𝑎𝑠𝑒𝑡𝑎𝑏𝑙𝑒</m:t>
                      </m:r>
                      <m:r>
                        <a:rPr lang="de-DE" sz="1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  <m:oMath xmlns:m="http://schemas.openxmlformats.org/officeDocument/2006/math">
                      <m:r>
                        <a:rPr lang="de-DE" sz="1000" b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𝐆𝐑𝐎𝐔𝐏</m:t>
                      </m:r>
                      <m:r>
                        <a:rPr lang="de-DE" sz="1000" b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de-DE" sz="1000" b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𝐁𝐘</m:t>
                      </m:r>
                      <m:r>
                        <a:rPr lang="de-DE" sz="1000" b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de-DE" sz="1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𝑐</m:t>
                      </m:r>
                      <m:r>
                        <a:rPr lang="de-DE" sz="1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1 </m:t>
                      </m:r>
                    </m:oMath>
                    <m:oMath xmlns:m="http://schemas.openxmlformats.org/officeDocument/2006/math">
                      <m:r>
                        <a:rPr lang="de-DE" sz="1000" b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𝐖𝐇𝐄𝐑𝐄</m:t>
                      </m:r>
                      <m:r>
                        <a:rPr lang="de-DE" sz="1000" i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de-DE" sz="1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𝑐</m:t>
                      </m:r>
                      <m:r>
                        <a:rPr lang="de-DE" sz="1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2&lt;10</m:t>
                      </m:r>
                    </m:oMath>
                  </m:oMathPara>
                </a14:m>
                <a:endParaRPr lang="de-DE" sz="10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47" name="Rechteck 4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427" y="797849"/>
                <a:ext cx="1917349" cy="816206"/>
              </a:xfrm>
              <a:prstGeom prst="rect">
                <a:avLst/>
              </a:prstGeom>
              <a:blipFill rotWithShape="0">
                <a:blip r:embed="rId3"/>
                <a:stretch>
                  <a:fillRect b="-74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48" name="AutoShape 18"/>
          <p:cNvCxnSpPr>
            <a:cxnSpLocks noChangeShapeType="1"/>
            <a:endCxn id="67" idx="3"/>
          </p:cNvCxnSpPr>
          <p:nvPr/>
        </p:nvCxnSpPr>
        <p:spPr bwMode="auto">
          <a:xfrm flipH="1" flipV="1">
            <a:off x="1485904" y="570978"/>
            <a:ext cx="1595723" cy="890184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prstDash val="sysDot"/>
            <a:headEnd type="triangle" w="med" len="med"/>
            <a:tailEnd/>
          </a:ln>
          <a:extLst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46" name="Picture 10" descr="http://www.blazingstarsoftech.com/images/sq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830" y="473451"/>
            <a:ext cx="1004954" cy="1004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9" name="Rectangle 9"/>
          <p:cNvSpPr>
            <a:spLocks noChangeArrowheads="1"/>
          </p:cNvSpPr>
          <p:nvPr/>
        </p:nvSpPr>
        <p:spPr bwMode="auto">
          <a:xfrm>
            <a:off x="3750241" y="195586"/>
            <a:ext cx="810280" cy="28203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Client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0" name="Rectangle 24"/>
          <p:cNvSpPr>
            <a:spLocks noChangeArrowheads="1"/>
          </p:cNvSpPr>
          <p:nvPr/>
        </p:nvSpPr>
        <p:spPr bwMode="auto">
          <a:xfrm>
            <a:off x="1297556" y="3068960"/>
            <a:ext cx="3000152" cy="374294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Viewtable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51" name="Straight Connector 150"/>
          <p:cNvCxnSpPr/>
          <p:nvPr/>
        </p:nvCxnSpPr>
        <p:spPr>
          <a:xfrm>
            <a:off x="2680651" y="3071764"/>
            <a:ext cx="0" cy="620859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AutoShape 18"/>
          <p:cNvCxnSpPr>
            <a:cxnSpLocks noChangeShapeType="1"/>
          </p:cNvCxnSpPr>
          <p:nvPr/>
        </p:nvCxnSpPr>
        <p:spPr bwMode="auto">
          <a:xfrm flipV="1">
            <a:off x="5507545" y="3645306"/>
            <a:ext cx="0" cy="665658"/>
          </a:xfrm>
          <a:prstGeom prst="straightConnector1">
            <a:avLst/>
          </a:prstGeom>
          <a:ln w="76200">
            <a:solidFill>
              <a:schemeClr val="bg2">
                <a:lumMod val="90000"/>
              </a:schemeClr>
            </a:solidFill>
            <a:prstDash val="sysDot"/>
            <a:headEnd type="triangle" w="med" len="med"/>
            <a:tailEnd/>
          </a:ln>
          <a:extLst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55" name="AutoShape 18"/>
          <p:cNvCxnSpPr>
            <a:cxnSpLocks noChangeShapeType="1"/>
            <a:endCxn id="149" idx="2"/>
          </p:cNvCxnSpPr>
          <p:nvPr/>
        </p:nvCxnSpPr>
        <p:spPr bwMode="auto">
          <a:xfrm flipH="1" flipV="1">
            <a:off x="4155381" y="477622"/>
            <a:ext cx="142327" cy="965076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prstDash val="sysDot"/>
            <a:headEnd type="triangle" w="med" len="med"/>
            <a:tailEnd/>
          </a:ln>
          <a:extLst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56" name="Rectangle 9"/>
          <p:cNvSpPr>
            <a:spLocks noChangeArrowheads="1"/>
          </p:cNvSpPr>
          <p:nvPr/>
        </p:nvSpPr>
        <p:spPr bwMode="auto">
          <a:xfrm>
            <a:off x="4697265" y="206963"/>
            <a:ext cx="810280" cy="28203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Client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2" name="Rectangle 9"/>
          <p:cNvSpPr>
            <a:spLocks noChangeArrowheads="1"/>
          </p:cNvSpPr>
          <p:nvPr/>
        </p:nvSpPr>
        <p:spPr bwMode="auto">
          <a:xfrm>
            <a:off x="2807515" y="194890"/>
            <a:ext cx="810280" cy="28203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Client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5" name="Rectangle 9"/>
          <p:cNvSpPr>
            <a:spLocks noChangeArrowheads="1"/>
          </p:cNvSpPr>
          <p:nvPr/>
        </p:nvSpPr>
        <p:spPr bwMode="auto">
          <a:xfrm>
            <a:off x="5634275" y="212143"/>
            <a:ext cx="810280" cy="282036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Client</a:t>
            </a:r>
            <a:endParaRPr kumimoji="0" lang="de-DE" altLang="de-DE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74" name="AutoShape 18"/>
          <p:cNvCxnSpPr>
            <a:cxnSpLocks noChangeShapeType="1"/>
          </p:cNvCxnSpPr>
          <p:nvPr/>
        </p:nvCxnSpPr>
        <p:spPr bwMode="auto">
          <a:xfrm flipH="1" flipV="1">
            <a:off x="3285292" y="459973"/>
            <a:ext cx="491970" cy="1005989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prstDash val="sysDot"/>
            <a:headEnd type="triangle" w="med" len="med"/>
            <a:tailEnd/>
          </a:ln>
          <a:extLst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75" name="AutoShape 18"/>
          <p:cNvCxnSpPr>
            <a:cxnSpLocks noChangeShapeType="1"/>
            <a:endCxn id="156" idx="2"/>
          </p:cNvCxnSpPr>
          <p:nvPr/>
        </p:nvCxnSpPr>
        <p:spPr bwMode="auto">
          <a:xfrm flipV="1">
            <a:off x="4878107" y="488999"/>
            <a:ext cx="224298" cy="961704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prstDash val="sysDot"/>
            <a:headEnd type="triangle" w="med" len="med"/>
            <a:tailEnd/>
          </a:ln>
          <a:extLst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76" name="AutoShape 18"/>
          <p:cNvCxnSpPr>
            <a:cxnSpLocks noChangeShapeType="1"/>
          </p:cNvCxnSpPr>
          <p:nvPr/>
        </p:nvCxnSpPr>
        <p:spPr bwMode="auto">
          <a:xfrm flipV="1">
            <a:off x="5591619" y="476269"/>
            <a:ext cx="476494" cy="992106"/>
          </a:xfrm>
          <a:prstGeom prst="straightConnector1">
            <a:avLst/>
          </a:prstGeom>
          <a:ln>
            <a:solidFill>
              <a:schemeClr val="bg2">
                <a:lumMod val="90000"/>
              </a:schemeClr>
            </a:solidFill>
            <a:prstDash val="sysDot"/>
            <a:headEnd type="triangle" w="med" len="med"/>
            <a:tailEnd/>
          </a:ln>
          <a:extLst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849911" y="615955"/>
            <a:ext cx="14191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/>
              <a:t>put(Bastable{rec})</a:t>
            </a:r>
            <a:endParaRPr lang="de-DE" sz="1200" dirty="0"/>
          </a:p>
        </p:txBody>
      </p:sp>
      <p:sp>
        <p:nvSpPr>
          <p:cNvPr id="178" name="TextBox 177"/>
          <p:cNvSpPr txBox="1"/>
          <p:nvPr/>
        </p:nvSpPr>
        <p:spPr>
          <a:xfrm>
            <a:off x="3607046" y="876983"/>
            <a:ext cx="1288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/>
              <a:t>del(Bastable{rec})</a:t>
            </a:r>
            <a:endParaRPr lang="de-DE" sz="1200" dirty="0"/>
          </a:p>
        </p:txBody>
      </p:sp>
      <p:sp>
        <p:nvSpPr>
          <p:cNvPr id="179" name="TextBox 178"/>
          <p:cNvSpPr txBox="1"/>
          <p:nvPr/>
        </p:nvSpPr>
        <p:spPr>
          <a:xfrm>
            <a:off x="5297303" y="920580"/>
            <a:ext cx="13580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/>
              <a:t>del(Basetable{rec})</a:t>
            </a:r>
            <a:endParaRPr lang="de-DE" sz="1200" dirty="0"/>
          </a:p>
        </p:txBody>
      </p:sp>
      <p:sp>
        <p:nvSpPr>
          <p:cNvPr id="180" name="TextBox 179"/>
          <p:cNvSpPr txBox="1"/>
          <p:nvPr/>
        </p:nvSpPr>
        <p:spPr>
          <a:xfrm>
            <a:off x="4476788" y="600654"/>
            <a:ext cx="13997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smtClean="0"/>
              <a:t>put(Bastable{rec})</a:t>
            </a:r>
            <a:endParaRPr lang="de-DE" sz="1200" dirty="0"/>
          </a:p>
        </p:txBody>
      </p:sp>
      <p:sp>
        <p:nvSpPr>
          <p:cNvPr id="2" name="Rectangle 1"/>
          <p:cNvSpPr/>
          <p:nvPr/>
        </p:nvSpPr>
        <p:spPr>
          <a:xfrm>
            <a:off x="3162337" y="400865"/>
            <a:ext cx="169499" cy="166457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Rectangle 81"/>
          <p:cNvSpPr/>
          <p:nvPr/>
        </p:nvSpPr>
        <p:spPr>
          <a:xfrm>
            <a:off x="4054948" y="424603"/>
            <a:ext cx="169499" cy="166457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Rectangle 82"/>
          <p:cNvSpPr/>
          <p:nvPr/>
        </p:nvSpPr>
        <p:spPr>
          <a:xfrm>
            <a:off x="4996694" y="415455"/>
            <a:ext cx="169499" cy="166457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Rectangle 84"/>
          <p:cNvSpPr/>
          <p:nvPr/>
        </p:nvSpPr>
        <p:spPr>
          <a:xfrm>
            <a:off x="5958288" y="436782"/>
            <a:ext cx="169499" cy="166457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6" name="AutoShape 18"/>
          <p:cNvCxnSpPr>
            <a:cxnSpLocks noChangeShapeType="1"/>
          </p:cNvCxnSpPr>
          <p:nvPr/>
        </p:nvCxnSpPr>
        <p:spPr bwMode="auto">
          <a:xfrm flipV="1">
            <a:off x="1920692" y="3645306"/>
            <a:ext cx="0" cy="665658"/>
          </a:xfrm>
          <a:prstGeom prst="straightConnector1">
            <a:avLst/>
          </a:prstGeom>
          <a:ln w="76200">
            <a:solidFill>
              <a:schemeClr val="bg2">
                <a:lumMod val="90000"/>
              </a:schemeClr>
            </a:solidFill>
            <a:prstDash val="sysDot"/>
            <a:headEnd type="triangle" w="med" len="med"/>
            <a:tailEnd/>
          </a:ln>
          <a:extLst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8" name="AutoShape 18"/>
          <p:cNvCxnSpPr>
            <a:cxnSpLocks noChangeShapeType="1"/>
          </p:cNvCxnSpPr>
          <p:nvPr/>
        </p:nvCxnSpPr>
        <p:spPr bwMode="auto">
          <a:xfrm flipV="1">
            <a:off x="7402600" y="3666378"/>
            <a:ext cx="0" cy="665658"/>
          </a:xfrm>
          <a:prstGeom prst="straightConnector1">
            <a:avLst/>
          </a:prstGeom>
          <a:ln w="76200">
            <a:solidFill>
              <a:schemeClr val="bg2">
                <a:lumMod val="90000"/>
              </a:schemeClr>
            </a:solidFill>
            <a:prstDash val="sysDot"/>
            <a:headEnd type="triangle" w="med" len="med"/>
            <a:tailEnd/>
          </a:ln>
          <a:extLst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89" name="AutoShape 18"/>
          <p:cNvCxnSpPr>
            <a:cxnSpLocks noChangeShapeType="1"/>
          </p:cNvCxnSpPr>
          <p:nvPr/>
        </p:nvCxnSpPr>
        <p:spPr bwMode="auto">
          <a:xfrm flipV="1">
            <a:off x="3988085" y="3648182"/>
            <a:ext cx="0" cy="665658"/>
          </a:xfrm>
          <a:prstGeom prst="straightConnector1">
            <a:avLst/>
          </a:prstGeom>
          <a:ln w="76200">
            <a:solidFill>
              <a:schemeClr val="bg2">
                <a:lumMod val="90000"/>
              </a:schemeClr>
            </a:solidFill>
            <a:prstDash val="sysDot"/>
            <a:headEnd type="triangle" w="med" len="med"/>
            <a:tailEnd/>
          </a:ln>
          <a:extLst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2387204" y="3180418"/>
            <a:ext cx="170612" cy="16645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Rectangle 89"/>
          <p:cNvSpPr/>
          <p:nvPr/>
        </p:nvSpPr>
        <p:spPr>
          <a:xfrm>
            <a:off x="2166342" y="3178681"/>
            <a:ext cx="170612" cy="16645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Rectangle 90"/>
          <p:cNvSpPr/>
          <p:nvPr/>
        </p:nvSpPr>
        <p:spPr>
          <a:xfrm>
            <a:off x="3203361" y="3178681"/>
            <a:ext cx="170612" cy="16645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Rectangle 91"/>
          <p:cNvSpPr/>
          <p:nvPr/>
        </p:nvSpPr>
        <p:spPr>
          <a:xfrm>
            <a:off x="3454168" y="3178681"/>
            <a:ext cx="170612" cy="166457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tangle 4"/>
          <p:cNvSpPr/>
          <p:nvPr/>
        </p:nvSpPr>
        <p:spPr>
          <a:xfrm>
            <a:off x="2741775" y="5411361"/>
            <a:ext cx="169260" cy="18175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Rectangle 93"/>
          <p:cNvSpPr/>
          <p:nvPr/>
        </p:nvSpPr>
        <p:spPr>
          <a:xfrm>
            <a:off x="7241577" y="5395439"/>
            <a:ext cx="169260" cy="18175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Rectangle 94"/>
          <p:cNvSpPr/>
          <p:nvPr/>
        </p:nvSpPr>
        <p:spPr>
          <a:xfrm>
            <a:off x="4290720" y="5432873"/>
            <a:ext cx="169260" cy="18175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Rectangle 95"/>
          <p:cNvSpPr/>
          <p:nvPr/>
        </p:nvSpPr>
        <p:spPr>
          <a:xfrm>
            <a:off x="5397368" y="5438603"/>
            <a:ext cx="169260" cy="18175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9535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0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84 0.17153 L -0.10972 0.33541 " pathEditMode="relative" ptsTypes="AAA">
                                      <p:cBhvr>
                                        <p:cTn id="153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6 7.40741E-6 L 0.01893 0.1676 L -0.05225 0.33264 " pathEditMode="relative" ptsTypes="AAA">
                                      <p:cBhvr>
                                        <p:cTn id="157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1.11111E-6 L -0.02864 0.1662 L 0.0566 0.33264 " pathEditMode="relative" ptsTypes="AAA">
                                      <p:cBhvr>
                                        <p:cTn id="161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2.96296E-6 L -0.06024 0.16227 L 0.16059 0.32732 " pathEditMode="relative" ptsTypes="AAA">
                                      <p:cBhvr>
                                        <p:cTn id="165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9" dur="2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9933"/>
                                      </p:to>
                                    </p:animClr>
                                    <p:set>
                                      <p:cBhvr>
                                        <p:cTn id="170" dur="2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1" dur="2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972 0.33542 L -0.14635 0.45024 L -0.14635 0.55973 L -0.11875 0.57153 L -0.1118 0.59399 L -0.11284 0.61505 L -0.11771 0.62824 L -0.1217 0.63496 L -0.05225 0.72084 " pathEditMode="relative" rAng="0" ptsTypes="AAAAAAAAA">
                                      <p:cBhvr>
                                        <p:cTn id="175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2" y="19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226 0.33264 L -0.01667 0.46065 L -0.01771 0.56227 L 0.00399 0.57407 L 0.01198 0.59653 L 0.01198 0.6162 L 0.00694 0.63611 L 0.00104 0.63866 L 0.03976 0.71805 " pathEditMode="relative" rAng="0" ptsTypes="AAAAAAAAA">
                                      <p:cBhvr>
                                        <p:cTn id="179" dur="2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01" y="19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66 0.33264 L 0.04757 0.46574 L 0.04966 0.5662 L 0.02778 0.5794 L 0.01702 0.60046 L 0.01893 0.62292 L 0.02691 0.64398 L 0.03872 0.65185 L 0.04861 0.65579 L 0.04861 0.73125 " pathEditMode="relative" rAng="0" ptsTypes="AAAAAAAAAA">
                                      <p:cBhvr>
                                        <p:cTn id="183" dur="2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79" y="19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059 0.32732 L 0.15052 0.46065 L 0.15052 0.55301 L 0.12968 0.55834 L 0.11684 0.5794 L 0.11597 0.60579 L 0.12586 0.62963 L 0.14062 0.64283 L 0.14965 0.64283 L 0.15052 0.72616 " pathEditMode="relative" rAng="0" ptsTypes="AAAAAAAAAA">
                                      <p:cBhvr>
                                        <p:cTn id="187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40" y="199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35 0.00116 L 0.07552 0.32315 " pathEditMode="relative" ptsTypes="AA">
                                      <p:cBhvr>
                                        <p:cTn id="203" dur="2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04 -0.00185 L 0.19497 0.32176 " pathEditMode="relative" ptsTypes="AA">
                                      <p:cBhvr>
                                        <p:cTn id="20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00116 L 0.22413 0.32269 " pathEditMode="relative" rAng="0" ptsTypes="AA">
                                      <p:cBhvr>
                                        <p:cTn id="207" dur="2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15" y="16065"/>
                                    </p:animMotion>
                                  </p:childTnLst>
                                </p:cTn>
                              </p:par>
                              <p:par>
                                <p:cTn id="20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21 0.00116 L 0.40052 0.32986 " pathEditMode="relative" rAng="0" ptsTypes="AA">
                                      <p:cBhvr>
                                        <p:cTn id="209" dur="2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965" y="164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0" fill="hold">
                      <p:stCondLst>
                        <p:cond delay="indefinite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8" fill="hold">
                      <p:stCondLst>
                        <p:cond delay="indefinite"/>
                      </p:stCondLst>
                      <p:childTnLst>
                        <p:par>
                          <p:cTn id="249" fill="hold">
                            <p:stCondLst>
                              <p:cond delay="0"/>
                            </p:stCondLst>
                            <p:childTnLst>
                              <p:par>
                                <p:cTn id="25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0903 -0.32083 " pathEditMode="relative" ptsTypes="AA">
                                      <p:cBhvr>
                                        <p:cTn id="251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2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336 -0.32477 " pathEditMode="relative" ptsTypes="AA">
                                      <p:cBhvr>
                                        <p:cTn id="25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0399 -0.3287 " pathEditMode="relative" ptsTypes="AA">
                                      <p:cBhvr>
                                        <p:cTn id="255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56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23854 -0.32754 " pathEditMode="relative" ptsTypes="AA">
                                      <p:cBhvr>
                                        <p:cTn id="257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8" fill="hold">
                      <p:stCondLst>
                        <p:cond delay="indefinite"/>
                      </p:stCondLst>
                      <p:childTnLst>
                        <p:par>
                          <p:cTn id="259" fill="hold">
                            <p:stCondLst>
                              <p:cond delay="0"/>
                            </p:stCondLst>
                            <p:childTnLst>
                              <p:par>
                                <p:cTn id="26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1" dur="2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69900"/>
                                      </p:to>
                                    </p:animClr>
                                    <p:set>
                                      <p:cBhvr>
                                        <p:cTn id="262" dur="2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3" dur="2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animBg="1"/>
      <p:bldP spid="100" grpId="0" animBg="1"/>
      <p:bldP spid="93" grpId="0" animBg="1"/>
      <p:bldP spid="87" grpId="0" animBg="1"/>
      <p:bldP spid="67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123" grpId="0" animBg="1"/>
      <p:bldP spid="125" grpId="0" animBg="1"/>
      <p:bldP spid="126" grpId="0" animBg="1"/>
      <p:bldP spid="147" grpId="0"/>
      <p:bldP spid="149" grpId="0" animBg="1"/>
      <p:bldP spid="150" grpId="0" animBg="1"/>
      <p:bldP spid="156" grpId="0" animBg="1"/>
      <p:bldP spid="162" grpId="0" animBg="1"/>
      <p:bldP spid="165" grpId="0" animBg="1"/>
      <p:bldP spid="23" grpId="0"/>
      <p:bldP spid="178" grpId="0"/>
      <p:bldP spid="179" grpId="0"/>
      <p:bldP spid="180" grpId="0"/>
      <p:bldP spid="2" grpId="0" animBg="1"/>
      <p:bldP spid="2" grpId="1" animBg="1"/>
      <p:bldP spid="2" grpId="2" animBg="1"/>
      <p:bldP spid="2" grpId="3" animBg="1"/>
      <p:bldP spid="82" grpId="0" animBg="1"/>
      <p:bldP spid="82" grpId="1" animBg="1"/>
      <p:bldP spid="82" grpId="2" animBg="1"/>
      <p:bldP spid="82" grpId="3" animBg="1"/>
      <p:bldP spid="83" grpId="0" animBg="1"/>
      <p:bldP spid="83" grpId="1" animBg="1"/>
      <p:bldP spid="83" grpId="2" animBg="1"/>
      <p:bldP spid="83" grpId="3" animBg="1"/>
      <p:bldP spid="85" grpId="0" animBg="1"/>
      <p:bldP spid="85" grpId="1" animBg="1"/>
      <p:bldP spid="85" grpId="2" animBg="1"/>
      <p:bldP spid="85" grpId="3" animBg="1"/>
      <p:bldP spid="4" grpId="0" animBg="1"/>
      <p:bldP spid="4" grpId="1" animBg="1"/>
      <p:bldP spid="4" grpId="2" animBg="1"/>
      <p:bldP spid="90" grpId="0" animBg="1"/>
      <p:bldP spid="90" grpId="1" animBg="1"/>
      <p:bldP spid="90" grpId="2" animBg="1"/>
      <p:bldP spid="91" grpId="0" animBg="1"/>
      <p:bldP spid="91" grpId="1" animBg="1"/>
      <p:bldP spid="91" grpId="2" animBg="1"/>
      <p:bldP spid="92" grpId="0" animBg="1"/>
      <p:bldP spid="92" grpId="1" animBg="1"/>
      <p:bldP spid="92" grpId="2" animBg="1"/>
      <p:bldP spid="5" grpId="0" animBg="1"/>
      <p:bldP spid="5" grpId="1" animBg="1"/>
      <p:bldP spid="94" grpId="0" animBg="1"/>
      <p:bldP spid="94" grpId="1" animBg="1"/>
      <p:bldP spid="95" grpId="0" animBg="1"/>
      <p:bldP spid="95" grpId="1" animBg="1"/>
      <p:bldP spid="96" grpId="0" animBg="1"/>
      <p:bldP spid="96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ISDS seminar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37834" y="1450329"/>
            <a:ext cx="8229600" cy="4642967"/>
          </a:xfrm>
        </p:spPr>
        <p:txBody>
          <a:bodyPr/>
          <a:lstStyle/>
          <a:p>
            <a:r>
              <a:rPr lang="de-DE" dirty="0" smtClean="0"/>
              <a:t>Participants organized in teams of two students</a:t>
            </a:r>
          </a:p>
          <a:p>
            <a:r>
              <a:rPr lang="de-DE" dirty="0" smtClean="0"/>
              <a:t>Each team introduces a large scale architecture either Open Source or major internet companies</a:t>
            </a:r>
          </a:p>
          <a:p>
            <a:pPr lvl="1"/>
            <a:r>
              <a:rPr lang="de-DE" dirty="0"/>
              <a:t>HDFS, Apache‘s HBase, Apache‘s </a:t>
            </a:r>
            <a:r>
              <a:rPr lang="de-DE" dirty="0" smtClean="0"/>
              <a:t>Spark</a:t>
            </a:r>
          </a:p>
          <a:p>
            <a:pPr lvl="1"/>
            <a:r>
              <a:rPr lang="de-DE" dirty="0" smtClean="0"/>
              <a:t>Google‘s file system, Google‘s Bigtable</a:t>
            </a:r>
          </a:p>
          <a:p>
            <a:pPr lvl="1"/>
            <a:r>
              <a:rPr lang="de-DE" dirty="0" smtClean="0"/>
              <a:t>Facebook‘s Cassandra, Sc</a:t>
            </a:r>
          </a:p>
          <a:p>
            <a:pPr lvl="1"/>
            <a:endParaRPr lang="de-DE" dirty="0" smtClean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020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ISDS seminar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37834" y="1450329"/>
            <a:ext cx="8229600" cy="4642967"/>
          </a:xfrm>
        </p:spPr>
        <p:txBody>
          <a:bodyPr/>
          <a:lstStyle/>
          <a:p>
            <a:r>
              <a:rPr lang="de-DE" dirty="0" smtClean="0"/>
              <a:t>Each team provides</a:t>
            </a:r>
          </a:p>
          <a:p>
            <a:pPr lvl="1"/>
            <a:r>
              <a:rPr lang="de-DE" dirty="0"/>
              <a:t>A</a:t>
            </a:r>
            <a:r>
              <a:rPr lang="de-DE" dirty="0" smtClean="0"/>
              <a:t> 10 minute video</a:t>
            </a:r>
          </a:p>
          <a:p>
            <a:pPr lvl="2"/>
            <a:r>
              <a:rPr lang="de-DE" dirty="0"/>
              <a:t>I</a:t>
            </a:r>
            <a:r>
              <a:rPr lang="de-DE" dirty="0" smtClean="0"/>
              <a:t>s </a:t>
            </a:r>
            <a:r>
              <a:rPr lang="de-DE" dirty="0"/>
              <a:t>accessible for couse </a:t>
            </a:r>
            <a:r>
              <a:rPr lang="de-DE" dirty="0" smtClean="0"/>
              <a:t>as learning video </a:t>
            </a:r>
          </a:p>
          <a:p>
            <a:pPr lvl="2"/>
            <a:r>
              <a:rPr lang="de-DE" dirty="0" smtClean="0"/>
              <a:t>Best video is voted in the end</a:t>
            </a:r>
          </a:p>
          <a:p>
            <a:pPr lvl="1"/>
            <a:r>
              <a:rPr lang="de-DE" dirty="0" smtClean="0"/>
              <a:t>A 30 min presentation during course, including</a:t>
            </a:r>
          </a:p>
          <a:p>
            <a:pPr lvl="2"/>
            <a:r>
              <a:rPr lang="de-DE" dirty="0" smtClean="0"/>
              <a:t>a set </a:t>
            </a:r>
            <a:r>
              <a:rPr lang="de-DE" dirty="0"/>
              <a:t>of presentation </a:t>
            </a:r>
            <a:r>
              <a:rPr lang="de-DE" dirty="0" smtClean="0"/>
              <a:t>slides</a:t>
            </a:r>
          </a:p>
          <a:p>
            <a:pPr lvl="2"/>
            <a:r>
              <a:rPr lang="de-DE" dirty="0" smtClean="0"/>
              <a:t>a session using online </a:t>
            </a:r>
            <a:endParaRPr lang="de-DE" dirty="0" smtClean="0"/>
          </a:p>
          <a:p>
            <a:pPr lvl="1"/>
            <a:r>
              <a:rPr lang="de-DE" dirty="0"/>
              <a:t>A</a:t>
            </a:r>
            <a:r>
              <a:rPr lang="de-DE" dirty="0" smtClean="0"/>
              <a:t> 5 pages written report</a:t>
            </a:r>
          </a:p>
          <a:p>
            <a:pPr lvl="2"/>
            <a:r>
              <a:rPr lang="de-DE" dirty="0" smtClean="0"/>
              <a:t>Resembeling a conference paper</a:t>
            </a:r>
          </a:p>
          <a:p>
            <a:pPr lvl="2"/>
            <a:r>
              <a:rPr lang="de-DE" dirty="0" smtClean="0"/>
              <a:t>ACM template, double column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417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(1)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pic>
        <p:nvPicPr>
          <p:cNvPr id="7" name="Mein Film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3528" y="1268760"/>
            <a:ext cx="8637310" cy="4858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611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8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(2)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pic>
        <p:nvPicPr>
          <p:cNvPr id="2" name="Mein Film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417638"/>
            <a:ext cx="8064896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53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0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(3)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smtClean="0"/>
              <a:t>Distributed Systems (H.-A. Jacobsen)</a:t>
            </a:r>
            <a:endParaRPr lang="en-US"/>
          </a:p>
        </p:txBody>
      </p:sp>
      <p:pic>
        <p:nvPicPr>
          <p:cNvPr id="2" name="Mein Film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7888" y="1544179"/>
            <a:ext cx="8208912" cy="4617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16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4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</Words>
  <Application>Microsoft Office PowerPoint</Application>
  <PresentationFormat>On-screen Show (4:3)</PresentationFormat>
  <Paragraphs>69</Paragraphs>
  <Slides>7</Slides>
  <Notes>7</Notes>
  <HiddenSlides>0</HiddenSlides>
  <MMClips>3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  <vt:variant>
        <vt:lpstr>Custom Shows</vt:lpstr>
      </vt:variant>
      <vt:variant>
        <vt:i4>1</vt:i4>
      </vt:variant>
    </vt:vector>
  </HeadingPairs>
  <TitlesOfParts>
    <vt:vector size="13" baseType="lpstr">
      <vt:lpstr>Arial</vt:lpstr>
      <vt:lpstr>Calibri</vt:lpstr>
      <vt:lpstr>Cambria Math</vt:lpstr>
      <vt:lpstr>Times New Roman</vt:lpstr>
      <vt:lpstr>Office Theme</vt:lpstr>
      <vt:lpstr>Dynamic Scalable View Maintenance</vt:lpstr>
      <vt:lpstr>PowerPoint Presentation</vt:lpstr>
      <vt:lpstr>ISDS seminar</vt:lpstr>
      <vt:lpstr>ISDS seminar</vt:lpstr>
      <vt:lpstr>Example (1)</vt:lpstr>
      <vt:lpstr>Example (2)</vt:lpstr>
      <vt:lpstr>Example (3)</vt:lpstr>
      <vt:lpstr>Custom Show 1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Systems: Introduction, Motivation &amp; Overview</dc:title>
  <dc:creator>jacobsen</dc:creator>
  <cp:lastModifiedBy>Jan Adler</cp:lastModifiedBy>
  <cp:revision>901</cp:revision>
  <dcterms:created xsi:type="dcterms:W3CDTF">2012-10-10T07:05:54Z</dcterms:created>
  <dcterms:modified xsi:type="dcterms:W3CDTF">2016-01-12T15:06:01Z</dcterms:modified>
</cp:coreProperties>
</file>

<file path=docProps/thumbnail.jpeg>
</file>